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Roboto-regular.fntdata"/><Relationship Id="rId41" Type="http://schemas.openxmlformats.org/officeDocument/2006/relationships/slide" Target="slides/slide37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4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4" cy="5134399"/>
            <a:chOff x="0" y="75"/>
            <a:chExt cx="5153704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4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4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4"/>
            <a:chOff x="4406400" y="0"/>
            <a:chExt cx="4737600" cy="5143064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0" y="246946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4" y="267695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0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0" y="371847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2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89" y="433426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4"/>
            <a:chOff x="4406400" y="0"/>
            <a:chExt cx="4737600" cy="5143064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0" y="246946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4" y="267695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0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0" y="371847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2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89" y="433426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0" y="2469742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4" y="26771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0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0" y="37188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2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89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1"/>
            <a:ext cx="698925" cy="684657"/>
            <a:chOff x="0" y="3785671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1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8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3.gif"/><Relationship Id="rId6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QMQR17fDCf4" TargetMode="External"/><Relationship Id="rId4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Módulo</a:t>
            </a:r>
            <a:r>
              <a:rPr lang="es"/>
              <a:t> 1 </a:t>
            </a:r>
            <a:r>
              <a:rPr lang="es"/>
              <a:t>Programación</a:t>
            </a:r>
            <a:r>
              <a:rPr lang="es"/>
              <a:t> web</a:t>
            </a:r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Irvin Cossio Chavalier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Estructura HTML</a:t>
            </a:r>
          </a:p>
        </p:txBody>
      </p:sp>
      <p:pic>
        <p:nvPicPr>
          <p:cNvPr descr="PowerGirlWeb-01.png"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00" y="1479750"/>
            <a:ext cx="8839199" cy="87956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269100" y="2406500"/>
            <a:ext cx="66360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3000">
                <a:solidFill>
                  <a:srgbClr val="FF0000"/>
                </a:solidFill>
              </a:rPr>
              <a:t>elemento o tag &lt; … &gt;...&lt;/...&gt;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269100" y="3232900"/>
            <a:ext cx="647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3000">
                <a:solidFill>
                  <a:srgbClr val="0000FF"/>
                </a:solidFill>
              </a:rPr>
              <a:t>atributos nombre=”valor”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349350" y="3966000"/>
            <a:ext cx="647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3000">
                <a:solidFill>
                  <a:srgbClr val="E803D3"/>
                </a:solidFill>
              </a:rPr>
              <a:t>contenido dentro el elemento o tag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3000"/>
              <a:t>Hagamos un poco en codepen.io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1155900" y="1135250"/>
            <a:ext cx="7812600" cy="334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1800"/>
              <a:t>tags texto: h1 - h2 - h3 - h4 - h5 -h6 - p - article - code </a:t>
            </a:r>
          </a:p>
          <a:p>
            <a:pPr lvl="0">
              <a:spcBef>
                <a:spcPts val="0"/>
              </a:spcBef>
              <a:buNone/>
            </a:pPr>
            <a:r>
              <a:rPr lang="es" sz="1800"/>
              <a:t>tags contenedores: </a:t>
            </a:r>
            <a:r>
              <a:rPr lang="es" sz="1800"/>
              <a:t>section</a:t>
            </a:r>
            <a:r>
              <a:rPr lang="es" sz="1800"/>
              <a:t> - div - header - main -footer - table - nav - li - ol - ul</a:t>
            </a:r>
          </a:p>
          <a:p>
            <a:pPr lvl="0">
              <a:spcBef>
                <a:spcPts val="0"/>
              </a:spcBef>
              <a:buNone/>
            </a:pPr>
            <a:r>
              <a:rPr lang="es" sz="1800"/>
              <a:t>tag multimedia: img - video - audio</a:t>
            </a:r>
          </a:p>
          <a:p>
            <a:pPr lvl="0">
              <a:spcBef>
                <a:spcPts val="0"/>
              </a:spcBef>
              <a:buNone/>
            </a:pPr>
            <a:r>
              <a:rPr lang="es" sz="1800"/>
              <a:t>tag especiales: style - link - meta - script - title - a </a:t>
            </a:r>
          </a:p>
          <a:p>
            <a:pPr lvl="0">
              <a:spcBef>
                <a:spcPts val="0"/>
              </a:spcBef>
              <a:buNone/>
            </a:pPr>
            <a:r>
              <a:rPr lang="es" sz="1800"/>
              <a:t>tag formulario: form - input - button</a:t>
            </a:r>
          </a:p>
          <a:p>
            <a:pPr lvl="0">
              <a:spcBef>
                <a:spcPts val="0"/>
              </a:spcBef>
              <a:buNone/>
            </a:pPr>
            <a:r>
              <a:rPr lang="es" sz="1800"/>
              <a:t>tag separadores - br - hr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1297500" y="393750"/>
            <a:ext cx="20772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4800"/>
              <a:t>DOM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33" y="0"/>
            <a:ext cx="49695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3600"/>
              <a:t>Shadow DOM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75" y="1563475"/>
            <a:ext cx="8072649" cy="29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 rotWithShape="1">
          <a:blip r:embed="rId3">
            <a:alphaModFix amt="50000"/>
          </a:blip>
          <a:srcRect b="7812" l="0" r="0" t="7820"/>
          <a:stretch/>
        </p:blipFill>
        <p:spPr>
          <a:xfrm>
            <a:off x="0" y="0"/>
            <a:ext cx="9144000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3137450" y="1651275"/>
            <a:ext cx="3302700" cy="12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Wiframes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ctrTitle"/>
          </p:nvPr>
        </p:nvSpPr>
        <p:spPr>
          <a:xfrm>
            <a:off x="3537150" y="1578400"/>
            <a:ext cx="5017500" cy="98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Dia 3 CSS</a:t>
            </a:r>
          </a:p>
        </p:txBody>
      </p:sp>
      <p:pic>
        <p:nvPicPr>
          <p:cNvPr descr="BncMo1kIIAA0cmH.jpg" id="228" name="Shape 228"/>
          <p:cNvPicPr preferRelativeResize="0"/>
          <p:nvPr/>
        </p:nvPicPr>
        <p:blipFill rotWithShape="1">
          <a:blip r:embed="rId3">
            <a:alphaModFix/>
          </a:blip>
          <a:srcRect b="27643" l="6820" r="8555" t="50186"/>
          <a:stretch/>
        </p:blipFill>
        <p:spPr>
          <a:xfrm>
            <a:off x="3283375" y="2703975"/>
            <a:ext cx="5525025" cy="192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3000"/>
              <a:t>Estructura CSS</a:t>
            </a:r>
          </a:p>
        </p:txBody>
      </p:sp>
      <p:pic>
        <p:nvPicPr>
          <p:cNvPr descr="PowerGirlWeb-02.png"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100" y="986775"/>
            <a:ext cx="5840436" cy="3820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299300" y="1568725"/>
            <a:ext cx="2652300" cy="25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3000">
                <a:solidFill>
                  <a:srgbClr val="FF0000"/>
                </a:solidFill>
              </a:rPr>
              <a:t>Modificador</a:t>
            </a:r>
            <a:br>
              <a:rPr lang="es" sz="3000"/>
            </a:br>
            <a:r>
              <a:rPr lang="es" sz="3000">
                <a:solidFill>
                  <a:srgbClr val="FFFFFF"/>
                </a:solidFill>
              </a:rPr>
              <a:t>Nombre de modificador</a:t>
            </a:r>
            <a:br>
              <a:rPr lang="es" sz="3000"/>
            </a:br>
            <a:r>
              <a:rPr lang="es" sz="3000">
                <a:solidFill>
                  <a:srgbClr val="FF00FF"/>
                </a:solidFill>
              </a:rPr>
              <a:t>Atributo </a:t>
            </a:r>
            <a:br>
              <a:rPr lang="es" sz="3000"/>
            </a:br>
            <a:r>
              <a:rPr lang="es" sz="3000">
                <a:solidFill>
                  <a:srgbClr val="0000FF"/>
                </a:solidFill>
              </a:rPr>
              <a:t>Valor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162225" y="1663175"/>
            <a:ext cx="24075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Responsive Design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624" y="113525"/>
            <a:ext cx="6406148" cy="47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193200" y="1890225"/>
            <a:ext cx="20361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Sistema de Grillas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398" y="66975"/>
            <a:ext cx="6670174" cy="484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Media Query</a:t>
            </a:r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1800">
                <a:solidFill>
                  <a:srgbClr val="4A86E8"/>
                </a:solidFill>
              </a:rPr>
              <a:t>@media only screen and </a:t>
            </a:r>
            <a:r>
              <a:rPr lang="es" sz="1800"/>
              <a:t>(max-width: 500px) {</a:t>
            </a:r>
          </a:p>
          <a:p>
            <a:pPr lvl="0">
              <a:spcBef>
                <a:spcPts val="0"/>
              </a:spcBef>
              <a:buNone/>
            </a:pPr>
            <a:r>
              <a:rPr lang="es" sz="1800"/>
              <a:t>	body {</a:t>
            </a:r>
          </a:p>
          <a:p>
            <a:pPr lvl="0">
              <a:spcBef>
                <a:spcPts val="0"/>
              </a:spcBef>
              <a:buNone/>
            </a:pPr>
            <a:r>
              <a:rPr lang="es" sz="1800"/>
              <a:t>    		</a:t>
            </a:r>
            <a:r>
              <a:rPr lang="es" sz="1800">
                <a:solidFill>
                  <a:srgbClr val="4A86E8"/>
                </a:solidFill>
              </a:rPr>
              <a:t>background-color</a:t>
            </a:r>
            <a:r>
              <a:rPr lang="es" sz="1800"/>
              <a:t>: lightblue;</a:t>
            </a:r>
          </a:p>
          <a:p>
            <a:pPr lvl="0">
              <a:spcBef>
                <a:spcPts val="0"/>
              </a:spcBef>
              <a:buNone/>
            </a:pPr>
            <a:r>
              <a:rPr lang="es" sz="1800"/>
              <a:t>   	 }</a:t>
            </a:r>
          </a:p>
          <a:p>
            <a:pPr lvl="0">
              <a:spcBef>
                <a:spcPts val="0"/>
              </a:spcBef>
              <a:buNone/>
            </a:pPr>
            <a:r>
              <a:rPr lang="es" sz="1800"/>
              <a:t>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Dia</a:t>
            </a:r>
            <a:r>
              <a:rPr lang="es"/>
              <a:t> 1 Introduccion a las </a:t>
            </a:r>
            <a:r>
              <a:rPr lang="es"/>
              <a:t>páginas</a:t>
            </a:r>
            <a:r>
              <a:rPr lang="es"/>
              <a:t> web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4800"/>
              <a:t>Frameworks CSS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2700" y="393750"/>
            <a:ext cx="1808500" cy="18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125" y="1227900"/>
            <a:ext cx="2365825" cy="2365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b_social_1.gif"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60250"/>
            <a:ext cx="3212100" cy="24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 rotWithShape="1">
          <a:blip r:embed="rId6">
            <a:alphaModFix/>
          </a:blip>
          <a:srcRect b="0" l="53185" r="0" t="0"/>
          <a:stretch/>
        </p:blipFill>
        <p:spPr>
          <a:xfrm>
            <a:off x="4729650" y="3004500"/>
            <a:ext cx="4280624" cy="20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ctrTitle"/>
          </p:nvPr>
        </p:nvSpPr>
        <p:spPr>
          <a:xfrm>
            <a:off x="3537150" y="1578400"/>
            <a:ext cx="5017500" cy="98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Dia 4-5 Javascript</a:t>
            </a:r>
          </a:p>
        </p:txBody>
      </p:sp>
      <p:pic>
        <p:nvPicPr>
          <p:cNvPr descr="BncMo1kIIAA0cmH.jpg" id="268" name="Shape 268"/>
          <p:cNvPicPr preferRelativeResize="0"/>
          <p:nvPr/>
        </p:nvPicPr>
        <p:blipFill rotWithShape="1">
          <a:blip r:embed="rId3">
            <a:alphaModFix/>
          </a:blip>
          <a:srcRect b="5291" l="6820" r="8555" t="72538"/>
          <a:stretch/>
        </p:blipFill>
        <p:spPr>
          <a:xfrm>
            <a:off x="3076400" y="2497475"/>
            <a:ext cx="5938975" cy="20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4800"/>
              <a:t>Javascript 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Variables var - let - const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Funciones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condicionales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ciclos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Callback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Objetos literarios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Variables var	</a:t>
            </a:r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1297500" y="139210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1800"/>
              <a:t>var es la manera de declarar variables </a:t>
            </a:r>
            <a:r>
              <a:rPr lang="es" sz="1800"/>
              <a:t>más</a:t>
            </a:r>
            <a:r>
              <a:rPr lang="es" sz="1800"/>
              <a:t> utilizada en </a:t>
            </a:r>
            <a:r>
              <a:rPr lang="es" sz="1800"/>
              <a:t>javascript =&gt; </a:t>
            </a:r>
          </a:p>
          <a:p>
            <a:pPr lvl="0">
              <a:spcBef>
                <a:spcPts val="0"/>
              </a:spcBef>
              <a:buNone/>
            </a:pPr>
            <a:r>
              <a:rPr lang="es" sz="1800">
                <a:solidFill>
                  <a:srgbClr val="4A86E8"/>
                </a:solidFill>
              </a:rPr>
              <a:t>var</a:t>
            </a:r>
            <a:r>
              <a:rPr lang="es" sz="1800"/>
              <a:t> num </a:t>
            </a:r>
            <a:r>
              <a:rPr lang="es" sz="1800">
                <a:solidFill>
                  <a:srgbClr val="0000FF"/>
                </a:solidFill>
              </a:rPr>
              <a:t>=</a:t>
            </a:r>
            <a:r>
              <a:rPr lang="es" sz="1800"/>
              <a:t> 1;</a:t>
            </a:r>
          </a:p>
          <a:p>
            <a:pPr lvl="0">
              <a:spcBef>
                <a:spcPts val="0"/>
              </a:spcBef>
              <a:buNone/>
            </a:pPr>
            <a:r>
              <a:rPr lang="es" sz="1800"/>
              <a:t> </a:t>
            </a:r>
            <a:r>
              <a:rPr lang="es" sz="1800">
                <a:solidFill>
                  <a:srgbClr val="4A86E8"/>
                </a:solidFill>
              </a:rPr>
              <a:t>var</a:t>
            </a:r>
            <a:r>
              <a:rPr lang="es" sz="1800"/>
              <a:t> text </a:t>
            </a:r>
            <a:r>
              <a:rPr lang="es" sz="1800">
                <a:solidFill>
                  <a:srgbClr val="0000FF"/>
                </a:solidFill>
              </a:rPr>
              <a:t>=</a:t>
            </a:r>
            <a:r>
              <a:rPr lang="es" sz="1800"/>
              <a:t> “hoy soy una cadena”; </a:t>
            </a:r>
          </a:p>
          <a:p>
            <a:pPr lvl="0">
              <a:spcBef>
                <a:spcPts val="0"/>
              </a:spcBef>
              <a:buNone/>
            </a:pPr>
            <a:r>
              <a:rPr lang="es" sz="1800">
                <a:solidFill>
                  <a:srgbClr val="4A86E8"/>
                </a:solidFill>
              </a:rPr>
              <a:t>var</a:t>
            </a:r>
            <a:r>
              <a:rPr lang="es" sz="1800"/>
              <a:t> persona </a:t>
            </a:r>
            <a:r>
              <a:rPr lang="es" sz="1800">
                <a:solidFill>
                  <a:srgbClr val="0000FF"/>
                </a:solidFill>
              </a:rPr>
              <a:t>=</a:t>
            </a:r>
            <a:r>
              <a:rPr lang="es" sz="1800"/>
              <a:t> {nombre: “jose”, edad: 27, ci:8013};</a:t>
            </a:r>
          </a:p>
          <a:p>
            <a:pPr lvl="0">
              <a:spcBef>
                <a:spcPts val="0"/>
              </a:spcBef>
              <a:buNone/>
            </a:pPr>
            <a:r>
              <a:rPr lang="es" sz="1800">
                <a:solidFill>
                  <a:srgbClr val="4A86E8"/>
                </a:solidFill>
              </a:rPr>
              <a:t>var</a:t>
            </a:r>
            <a:r>
              <a:rPr lang="es" sz="1800"/>
              <a:t> arreglo </a:t>
            </a:r>
            <a:r>
              <a:rPr lang="es" sz="1800">
                <a:solidFill>
                  <a:srgbClr val="0000FF"/>
                </a:solidFill>
              </a:rPr>
              <a:t>=</a:t>
            </a:r>
            <a:r>
              <a:rPr lang="es" sz="1800"/>
              <a:t> [1,2,3];</a:t>
            </a:r>
          </a:p>
          <a:p>
            <a:pPr lvl="0">
              <a:spcBef>
                <a:spcPts val="0"/>
              </a:spcBef>
              <a:buNone/>
            </a:pPr>
            <a:r>
              <a:rPr lang="es" sz="1800">
                <a:solidFill>
                  <a:srgbClr val="4A86E8"/>
                </a:solidFill>
              </a:rPr>
              <a:t>var</a:t>
            </a:r>
            <a:r>
              <a:rPr lang="es" sz="1800"/>
              <a:t> fecha </a:t>
            </a:r>
            <a:r>
              <a:rPr lang="es" sz="1800">
                <a:solidFill>
                  <a:srgbClr val="0000FF"/>
                </a:solidFill>
              </a:rPr>
              <a:t>=</a:t>
            </a:r>
            <a:r>
              <a:rPr lang="es" sz="1800"/>
              <a:t> new Date();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variables let y const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1297500" y="1154700"/>
            <a:ext cx="7038900" cy="372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" sz="1400"/>
              <a:t>let </a:t>
            </a:r>
            <a:r>
              <a:rPr lang="es" sz="1400"/>
              <a:t>son variables que tienen la </a:t>
            </a:r>
            <a:r>
              <a:rPr lang="es" sz="1400"/>
              <a:t>limitación</a:t>
            </a:r>
            <a:r>
              <a:rPr lang="es" sz="1400"/>
              <a:t> de alcance de una variable mueren en el contexto que fueron creadas</a:t>
            </a:r>
          </a:p>
          <a:p>
            <a:pPr lvl="0">
              <a:spcBef>
                <a:spcPts val="0"/>
              </a:spcBef>
              <a:buNone/>
            </a:pPr>
            <a:r>
              <a:rPr lang="es" sz="1400">
                <a:solidFill>
                  <a:srgbClr val="4A86E8"/>
                </a:solidFill>
              </a:rPr>
              <a:t>function</a:t>
            </a:r>
            <a:r>
              <a:rPr lang="es" sz="1400"/>
              <a:t> hola( ){</a:t>
            </a:r>
          </a:p>
          <a:p>
            <a:pPr lvl="0">
              <a:spcBef>
                <a:spcPts val="0"/>
              </a:spcBef>
              <a:buNone/>
            </a:pPr>
            <a:r>
              <a:rPr lang="es" sz="1400"/>
              <a:t>	</a:t>
            </a:r>
            <a:r>
              <a:rPr lang="es" sz="1400">
                <a:solidFill>
                  <a:srgbClr val="4A86E8"/>
                </a:solidFill>
              </a:rPr>
              <a:t>let</a:t>
            </a:r>
            <a:r>
              <a:rPr lang="es" sz="1400"/>
              <a:t> msg </a:t>
            </a:r>
            <a:r>
              <a:rPr lang="es" sz="1400">
                <a:solidFill>
                  <a:srgbClr val="0000FF"/>
                </a:solidFill>
              </a:rPr>
              <a:t>=</a:t>
            </a:r>
            <a:r>
              <a:rPr lang="es" sz="1400"/>
              <a:t> “hola soy un mensaje”;</a:t>
            </a:r>
          </a:p>
          <a:p>
            <a:pPr lvl="0">
              <a:spcBef>
                <a:spcPts val="0"/>
              </a:spcBef>
              <a:buNone/>
            </a:pPr>
            <a:r>
              <a:rPr lang="es" sz="1400"/>
              <a:t>	console.log(msg); // =&gt; hola soy un mensaje</a:t>
            </a:r>
          </a:p>
          <a:p>
            <a:pPr lvl="0">
              <a:spcBef>
                <a:spcPts val="0"/>
              </a:spcBef>
              <a:buNone/>
            </a:pPr>
            <a:r>
              <a:rPr lang="es" sz="1400"/>
              <a:t>}</a:t>
            </a:r>
          </a:p>
          <a:p>
            <a:pPr lvl="0">
              <a:spcBef>
                <a:spcPts val="0"/>
              </a:spcBef>
              <a:buNone/>
            </a:pPr>
            <a:r>
              <a:rPr lang="es" sz="1400"/>
              <a:t>console.log(msg); // =&gt;undefined</a:t>
            </a:r>
          </a:p>
          <a:p>
            <a:pPr lvl="0">
              <a:spcBef>
                <a:spcPts val="0"/>
              </a:spcBef>
              <a:buNone/>
            </a:pPr>
            <a:r>
              <a:rPr b="1" lang="es" sz="1400"/>
              <a:t>const </a:t>
            </a:r>
            <a:r>
              <a:rPr lang="es" sz="1400"/>
              <a:t>con constantes que solo se declaran 1 vez </a:t>
            </a:r>
          </a:p>
          <a:p>
            <a:pPr lvl="0">
              <a:spcBef>
                <a:spcPts val="0"/>
              </a:spcBef>
              <a:buNone/>
            </a:pPr>
            <a:r>
              <a:rPr lang="es" sz="1400">
                <a:solidFill>
                  <a:srgbClr val="4A86E8"/>
                </a:solidFill>
              </a:rPr>
              <a:t>const</a:t>
            </a:r>
            <a:r>
              <a:rPr lang="es" sz="1400"/>
              <a:t> pi </a:t>
            </a:r>
            <a:r>
              <a:rPr lang="es" sz="1400">
                <a:solidFill>
                  <a:srgbClr val="0000FF"/>
                </a:solidFill>
              </a:rPr>
              <a:t>=</a:t>
            </a:r>
            <a:r>
              <a:rPr lang="es" sz="1400"/>
              <a:t> 3.1416;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202175" y="1743325"/>
            <a:ext cx="19101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Funciones</a:t>
            </a:r>
          </a:p>
        </p:txBody>
      </p:sp>
      <p:sp>
        <p:nvSpPr>
          <p:cNvPr id="292" name="Shape 292"/>
          <p:cNvSpPr/>
          <p:nvPr/>
        </p:nvSpPr>
        <p:spPr>
          <a:xfrm>
            <a:off x="2359600" y="136200"/>
            <a:ext cx="6686700" cy="4871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600" y="48900"/>
            <a:ext cx="6686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Funciones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141600" y="1588175"/>
            <a:ext cx="2706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1800"/>
              <a:t>funciones:</a:t>
            </a:r>
          </a:p>
          <a:p>
            <a:pPr lvl="0">
              <a:spcBef>
                <a:spcPts val="0"/>
              </a:spcBef>
              <a:buNone/>
            </a:pPr>
            <a:r>
              <a:rPr lang="es" sz="1400">
                <a:solidFill>
                  <a:srgbClr val="4A86E8"/>
                </a:solidFill>
              </a:rPr>
              <a:t>function</a:t>
            </a:r>
            <a:r>
              <a:rPr lang="es" sz="1400"/>
              <a:t> myFunction(</a:t>
            </a:r>
            <a:r>
              <a:rPr lang="es" sz="1400"/>
              <a:t>params</a:t>
            </a:r>
            <a:r>
              <a:rPr lang="es" sz="1400"/>
              <a:t>){</a:t>
            </a:r>
          </a:p>
          <a:p>
            <a:pPr indent="457200" lvl="0">
              <a:spcBef>
                <a:spcPts val="0"/>
              </a:spcBef>
              <a:buNone/>
            </a:pPr>
            <a:r>
              <a:rPr lang="es" sz="1400"/>
              <a:t>//es opcional return</a:t>
            </a:r>
          </a:p>
          <a:p>
            <a:pPr lvl="0">
              <a:spcBef>
                <a:spcPts val="0"/>
              </a:spcBef>
              <a:buNone/>
            </a:pPr>
            <a:r>
              <a:rPr lang="es" sz="1400"/>
              <a:t>}</a:t>
            </a:r>
          </a:p>
          <a:p>
            <a:pPr lvl="0">
              <a:spcBef>
                <a:spcPts val="0"/>
              </a:spcBef>
              <a:buNone/>
            </a:pPr>
            <a:r>
              <a:rPr lang="es" sz="1400"/>
              <a:t>myFunction(params);</a:t>
            </a: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2796875" y="1719925"/>
            <a:ext cx="30858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1800"/>
              <a:t>funciones </a:t>
            </a:r>
            <a:r>
              <a:rPr lang="es" sz="1800"/>
              <a:t>Anónimas</a:t>
            </a:r>
            <a:r>
              <a:rPr lang="es" sz="18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s" sz="1400">
                <a:solidFill>
                  <a:srgbClr val="4A86E8"/>
                </a:solidFill>
              </a:rPr>
              <a:t>var</a:t>
            </a:r>
            <a:r>
              <a:rPr lang="es" sz="1400">
                <a:solidFill>
                  <a:srgbClr val="0000FF"/>
                </a:solidFill>
              </a:rPr>
              <a:t> </a:t>
            </a:r>
            <a:r>
              <a:rPr lang="es" sz="1400"/>
              <a:t>myFunction </a:t>
            </a:r>
            <a:r>
              <a:rPr lang="es" sz="1400">
                <a:solidFill>
                  <a:srgbClr val="0000FF"/>
                </a:solidFill>
              </a:rPr>
              <a:t>=</a:t>
            </a:r>
            <a:r>
              <a:rPr lang="es" sz="1400"/>
              <a:t> </a:t>
            </a:r>
            <a:r>
              <a:rPr lang="es" sz="1400">
                <a:solidFill>
                  <a:srgbClr val="4A86E8"/>
                </a:solidFill>
              </a:rPr>
              <a:t>function</a:t>
            </a:r>
            <a:r>
              <a:rPr lang="es" sz="1400"/>
              <a:t>(params){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s" sz="1400"/>
              <a:t>//es opcional return</a:t>
            </a:r>
          </a:p>
          <a:p>
            <a:pPr lvl="0" rtl="0">
              <a:spcBef>
                <a:spcPts val="0"/>
              </a:spcBef>
              <a:buNone/>
            </a:pPr>
            <a:r>
              <a:rPr lang="es" sz="1400"/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s" sz="1400"/>
              <a:t>myFunction(params);</a:t>
            </a:r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5926600" y="1588175"/>
            <a:ext cx="3165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1800"/>
              <a:t>funciones flecha:</a:t>
            </a:r>
          </a:p>
          <a:p>
            <a:pPr lvl="0" rtl="0">
              <a:spcBef>
                <a:spcPts val="0"/>
              </a:spcBef>
              <a:buNone/>
            </a:pPr>
            <a:r>
              <a:rPr lang="es" sz="1400">
                <a:solidFill>
                  <a:srgbClr val="4A86E8"/>
                </a:solidFill>
              </a:rPr>
              <a:t>var</a:t>
            </a:r>
            <a:r>
              <a:rPr lang="es" sz="1400"/>
              <a:t> myFunction </a:t>
            </a:r>
            <a:r>
              <a:rPr lang="es" sz="1400">
                <a:solidFill>
                  <a:srgbClr val="4A86E8"/>
                </a:solidFill>
              </a:rPr>
              <a:t>=</a:t>
            </a:r>
            <a:r>
              <a:rPr lang="es" sz="1400"/>
              <a:t> </a:t>
            </a:r>
            <a:r>
              <a:rPr lang="es" sz="1400"/>
              <a:t>(params) </a:t>
            </a:r>
            <a:r>
              <a:rPr lang="es" sz="1400">
                <a:solidFill>
                  <a:srgbClr val="4A86E8"/>
                </a:solidFill>
              </a:rPr>
              <a:t>=&gt;</a:t>
            </a:r>
            <a:r>
              <a:rPr lang="es" sz="1400"/>
              <a:t> {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s" sz="1400"/>
              <a:t>//es opcional return</a:t>
            </a:r>
          </a:p>
          <a:p>
            <a:pPr lvl="0" rtl="0">
              <a:spcBef>
                <a:spcPts val="0"/>
              </a:spcBef>
              <a:buNone/>
            </a:pPr>
            <a:r>
              <a:rPr lang="es" sz="1400"/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s" sz="1400"/>
              <a:t>myFunction(params);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Condicionales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306725" y="1567550"/>
            <a:ext cx="20361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1800">
                <a:solidFill>
                  <a:srgbClr val="4A86E8"/>
                </a:solidFill>
              </a:rPr>
              <a:t>if</a:t>
            </a:r>
            <a:r>
              <a:rPr lang="es" sz="1800"/>
              <a:t> (</a:t>
            </a:r>
            <a:r>
              <a:rPr lang="es" sz="1800">
                <a:solidFill>
                  <a:srgbClr val="4A86E8"/>
                </a:solidFill>
              </a:rPr>
              <a:t>expresion</a:t>
            </a:r>
            <a:r>
              <a:rPr lang="es" sz="1800"/>
              <a:t>) {</a:t>
            </a:r>
            <a:br>
              <a:rPr lang="es" sz="1800"/>
            </a:br>
            <a:r>
              <a:rPr lang="es" sz="1800"/>
              <a:t>    sentencias</a:t>
            </a:r>
            <a:br>
              <a:rPr lang="es" sz="1800"/>
            </a:br>
            <a:r>
              <a:rPr lang="es" sz="1800"/>
              <a:t>} </a:t>
            </a:r>
            <a:r>
              <a:rPr lang="es" sz="1800">
                <a:solidFill>
                  <a:srgbClr val="4A86E8"/>
                </a:solidFill>
              </a:rPr>
              <a:t>else</a:t>
            </a:r>
            <a:r>
              <a:rPr lang="es" sz="1800"/>
              <a:t> {</a:t>
            </a:r>
            <a:br>
              <a:rPr lang="es" sz="1800"/>
            </a:br>
            <a:r>
              <a:rPr lang="es" sz="1800"/>
              <a:t>    sentencias</a:t>
            </a:r>
            <a:br>
              <a:rPr lang="es" sz="1800"/>
            </a:br>
            <a:r>
              <a:rPr lang="es" sz="1800"/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2386550" y="1616750"/>
            <a:ext cx="30306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1800">
                <a:solidFill>
                  <a:srgbClr val="4A86E8"/>
                </a:solidFill>
              </a:rPr>
              <a:t>if</a:t>
            </a:r>
            <a:r>
              <a:rPr lang="es" sz="1800"/>
              <a:t> (</a:t>
            </a:r>
            <a:r>
              <a:rPr lang="es" sz="1800">
                <a:solidFill>
                  <a:srgbClr val="4A86E8"/>
                </a:solidFill>
              </a:rPr>
              <a:t>expresion</a:t>
            </a:r>
            <a:r>
              <a:rPr lang="es" sz="1800"/>
              <a:t>) {</a:t>
            </a:r>
            <a:br>
              <a:rPr lang="es" sz="1800"/>
            </a:br>
            <a:r>
              <a:rPr lang="es" sz="1800"/>
              <a:t>    sentencias</a:t>
            </a:r>
            <a:br>
              <a:rPr lang="es" sz="1800"/>
            </a:br>
            <a:r>
              <a:rPr lang="es" sz="1800"/>
              <a:t>} </a:t>
            </a:r>
            <a:r>
              <a:rPr lang="es" sz="1800">
                <a:solidFill>
                  <a:srgbClr val="4A86E8"/>
                </a:solidFill>
              </a:rPr>
              <a:t>else</a:t>
            </a:r>
            <a:r>
              <a:rPr lang="es" sz="1800"/>
              <a:t> </a:t>
            </a:r>
            <a:r>
              <a:rPr lang="es" sz="1800">
                <a:solidFill>
                  <a:srgbClr val="4A86E8"/>
                </a:solidFill>
              </a:rPr>
              <a:t>if</a:t>
            </a:r>
            <a:r>
              <a:rPr lang="es" sz="1800"/>
              <a:t> (</a:t>
            </a:r>
            <a:r>
              <a:rPr lang="es" sz="1800">
                <a:solidFill>
                  <a:srgbClr val="4A86E8"/>
                </a:solidFill>
              </a:rPr>
              <a:t>otra expresion</a:t>
            </a:r>
            <a:r>
              <a:rPr lang="es" sz="1800"/>
              <a:t>) {</a:t>
            </a:r>
            <a:br>
              <a:rPr lang="es" sz="1800"/>
            </a:br>
            <a:r>
              <a:rPr lang="es" sz="1800"/>
              <a:t>    sentencias</a:t>
            </a:r>
            <a:br>
              <a:rPr lang="es" sz="1800"/>
            </a:br>
            <a:r>
              <a:rPr lang="es" sz="1800"/>
              <a:t>} </a:t>
            </a:r>
            <a:r>
              <a:rPr lang="es" sz="1800">
                <a:solidFill>
                  <a:srgbClr val="4A86E8"/>
                </a:solidFill>
              </a:rPr>
              <a:t>else</a:t>
            </a:r>
            <a:r>
              <a:rPr lang="es" sz="1800"/>
              <a:t>{</a:t>
            </a:r>
            <a:br>
              <a:rPr lang="es" sz="1800"/>
            </a:br>
            <a:r>
              <a:rPr lang="es" sz="1800"/>
              <a:t>    sentencias</a:t>
            </a:r>
            <a:br>
              <a:rPr lang="es" sz="1800"/>
            </a:br>
            <a:r>
              <a:rPr lang="es" sz="1800"/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5626000" y="1616750"/>
            <a:ext cx="3030600" cy="3285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1800">
                <a:solidFill>
                  <a:srgbClr val="4A86E8"/>
                </a:solidFill>
              </a:rPr>
              <a:t>switch</a:t>
            </a:r>
            <a:r>
              <a:rPr lang="es" sz="1800"/>
              <a:t>(</a:t>
            </a:r>
            <a:r>
              <a:rPr lang="es" sz="1800">
                <a:solidFill>
                  <a:srgbClr val="4A86E8"/>
                </a:solidFill>
              </a:rPr>
              <a:t>expresion</a:t>
            </a:r>
            <a:r>
              <a:rPr lang="es" sz="1800"/>
              <a:t>) {</a:t>
            </a:r>
            <a:br>
              <a:rPr lang="es" sz="1800"/>
            </a:br>
            <a:r>
              <a:rPr lang="es" sz="1800"/>
              <a:t>    </a:t>
            </a:r>
            <a:r>
              <a:rPr lang="es" sz="1800">
                <a:solidFill>
                  <a:srgbClr val="4A86E8"/>
                </a:solidFill>
              </a:rPr>
              <a:t>case </a:t>
            </a:r>
            <a:r>
              <a:rPr lang="es" sz="1800"/>
              <a:t>1:</a:t>
            </a:r>
            <a:br>
              <a:rPr lang="es" sz="1800"/>
            </a:br>
            <a:r>
              <a:rPr lang="es" sz="1800"/>
              <a:t>        sentencias</a:t>
            </a:r>
            <a:br>
              <a:rPr lang="es" sz="1800"/>
            </a:br>
            <a:r>
              <a:rPr lang="es" sz="1800"/>
              <a:t>        </a:t>
            </a:r>
            <a:r>
              <a:rPr lang="es" sz="1800">
                <a:solidFill>
                  <a:srgbClr val="4A86E8"/>
                </a:solidFill>
              </a:rPr>
              <a:t>break;</a:t>
            </a:r>
            <a:br>
              <a:rPr lang="es" sz="1800"/>
            </a:br>
            <a:r>
              <a:rPr lang="es" sz="1800"/>
              <a:t>    </a:t>
            </a:r>
            <a:r>
              <a:rPr lang="es" sz="1800">
                <a:solidFill>
                  <a:srgbClr val="4A86E8"/>
                </a:solidFill>
              </a:rPr>
              <a:t>case </a:t>
            </a:r>
            <a:r>
              <a:rPr lang="es" sz="1800"/>
              <a:t> n:</a:t>
            </a:r>
            <a:br>
              <a:rPr lang="es" sz="1800"/>
            </a:br>
            <a:r>
              <a:rPr lang="es" sz="1800"/>
              <a:t>        sentencias</a:t>
            </a:r>
            <a:br>
              <a:rPr lang="es" sz="1800"/>
            </a:br>
            <a:r>
              <a:rPr lang="es" sz="1800"/>
              <a:t>        </a:t>
            </a:r>
            <a:r>
              <a:rPr lang="es" sz="1800">
                <a:solidFill>
                  <a:srgbClr val="4A86E8"/>
                </a:solidFill>
              </a:rPr>
              <a:t>break;</a:t>
            </a:r>
            <a:br>
              <a:rPr lang="es" sz="1800"/>
            </a:br>
            <a:r>
              <a:rPr lang="es" sz="1800"/>
              <a:t>    </a:t>
            </a:r>
            <a:r>
              <a:rPr lang="es" sz="1800">
                <a:solidFill>
                  <a:srgbClr val="4A86E8"/>
                </a:solidFill>
              </a:rPr>
              <a:t>default</a:t>
            </a:r>
            <a:r>
              <a:rPr lang="es" sz="1800"/>
              <a:t>:</a:t>
            </a:r>
            <a:br>
              <a:rPr lang="es" sz="1800"/>
            </a:br>
            <a:r>
              <a:rPr lang="es" sz="1800"/>
              <a:t>        sentencias</a:t>
            </a:r>
            <a:br>
              <a:rPr lang="es" sz="1800"/>
            </a:br>
            <a:r>
              <a:rPr lang="es" sz="1800"/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Ciclos</a:t>
            </a:r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575075" y="1782900"/>
            <a:ext cx="1912200" cy="111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1800">
                <a:solidFill>
                  <a:srgbClr val="4A86E8"/>
                </a:solidFill>
              </a:rPr>
              <a:t>while</a:t>
            </a:r>
            <a:r>
              <a:rPr lang="es" sz="1800"/>
              <a:t>(</a:t>
            </a:r>
            <a:r>
              <a:rPr lang="es" sz="1800">
                <a:solidFill>
                  <a:srgbClr val="4A86E8"/>
                </a:solidFill>
              </a:rPr>
              <a:t>expresión</a:t>
            </a:r>
            <a:r>
              <a:rPr lang="es" sz="1800"/>
              <a:t>){</a:t>
            </a:r>
            <a:br>
              <a:rPr lang="es" sz="1800"/>
            </a:br>
            <a:r>
              <a:rPr lang="es" sz="1800"/>
              <a:t>    sentencias</a:t>
            </a:r>
            <a:br>
              <a:rPr lang="es" sz="1800"/>
            </a:br>
            <a:r>
              <a:rPr lang="es" sz="1800"/>
              <a:t>}</a:t>
            </a:r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575075" y="3229150"/>
            <a:ext cx="1912200" cy="117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1800">
                <a:solidFill>
                  <a:srgbClr val="4A86E8"/>
                </a:solidFill>
              </a:rPr>
              <a:t>do</a:t>
            </a:r>
            <a:r>
              <a:rPr lang="es" sz="1800"/>
              <a:t>{</a:t>
            </a:r>
            <a:br>
              <a:rPr lang="es" sz="1800"/>
            </a:br>
            <a:r>
              <a:rPr lang="es" sz="1800"/>
              <a:t>    sentencias</a:t>
            </a:r>
            <a:br>
              <a:rPr lang="es" sz="1800"/>
            </a:br>
            <a:r>
              <a:rPr lang="es" sz="1800"/>
              <a:t>}</a:t>
            </a:r>
            <a:r>
              <a:rPr lang="es" sz="1800">
                <a:solidFill>
                  <a:srgbClr val="4A86E8"/>
                </a:solidFill>
              </a:rPr>
              <a:t>while</a:t>
            </a:r>
            <a:r>
              <a:rPr lang="es" sz="1800"/>
              <a:t>(</a:t>
            </a:r>
            <a:r>
              <a:rPr lang="es" sz="1800">
                <a:solidFill>
                  <a:srgbClr val="4A86E8"/>
                </a:solidFill>
              </a:rPr>
              <a:t>expresión</a:t>
            </a:r>
            <a:r>
              <a:rPr lang="es" sz="1800"/>
              <a:t>)</a:t>
            </a:r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2995600" y="1782900"/>
            <a:ext cx="5085300" cy="111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1800">
                <a:solidFill>
                  <a:srgbClr val="4A86E8"/>
                </a:solidFill>
              </a:rPr>
              <a:t>for</a:t>
            </a:r>
            <a:r>
              <a:rPr lang="es" sz="1800"/>
              <a:t>(</a:t>
            </a:r>
            <a:r>
              <a:rPr lang="es" sz="1800">
                <a:solidFill>
                  <a:srgbClr val="4A86E8"/>
                </a:solidFill>
              </a:rPr>
              <a:t>inicialización</a:t>
            </a:r>
            <a:r>
              <a:rPr lang="es" sz="1800"/>
              <a:t>;</a:t>
            </a:r>
            <a:r>
              <a:rPr lang="es" sz="1800">
                <a:solidFill>
                  <a:srgbClr val="4A86E8"/>
                </a:solidFill>
              </a:rPr>
              <a:t>evaluador</a:t>
            </a:r>
            <a:r>
              <a:rPr lang="es" sz="1800"/>
              <a:t>;</a:t>
            </a:r>
            <a:r>
              <a:rPr lang="es" sz="1800">
                <a:solidFill>
                  <a:srgbClr val="4A86E8"/>
                </a:solidFill>
              </a:rPr>
              <a:t>incrementador</a:t>
            </a:r>
            <a:r>
              <a:rPr lang="es" sz="1800"/>
              <a:t>){</a:t>
            </a:r>
            <a:br>
              <a:rPr lang="es" sz="1800"/>
            </a:br>
            <a:r>
              <a:rPr lang="es" sz="1800"/>
              <a:t>    sentencias</a:t>
            </a:r>
            <a:br>
              <a:rPr lang="es" sz="1800"/>
            </a:br>
            <a:r>
              <a:rPr lang="es" sz="1800"/>
              <a:t>}</a:t>
            </a: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3096400" y="3260200"/>
            <a:ext cx="5085300" cy="111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1800">
                <a:solidFill>
                  <a:srgbClr val="4A86E8"/>
                </a:solidFill>
              </a:rPr>
              <a:t>for</a:t>
            </a:r>
            <a:r>
              <a:rPr lang="es" sz="1800"/>
              <a:t>(</a:t>
            </a:r>
            <a:r>
              <a:rPr lang="es" sz="1800">
                <a:solidFill>
                  <a:srgbClr val="4A86E8"/>
                </a:solidFill>
              </a:rPr>
              <a:t>variable</a:t>
            </a:r>
            <a:r>
              <a:rPr lang="es" sz="1800"/>
              <a:t> of </a:t>
            </a:r>
            <a:r>
              <a:rPr lang="es" sz="1800">
                <a:solidFill>
                  <a:srgbClr val="4A86E8"/>
                </a:solidFill>
              </a:rPr>
              <a:t>collection</a:t>
            </a:r>
            <a:r>
              <a:rPr lang="es" sz="1800"/>
              <a:t>){</a:t>
            </a:r>
            <a:br>
              <a:rPr lang="es" sz="1800"/>
            </a:br>
            <a:r>
              <a:rPr lang="es" sz="1800"/>
              <a:t>    sentencias</a:t>
            </a:r>
            <a:br>
              <a:rPr lang="es" sz="1800"/>
            </a:br>
            <a:r>
              <a:rPr lang="es" sz="1800"/>
              <a:t>}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Callback funciones como </a:t>
            </a:r>
            <a:r>
              <a:rPr lang="es"/>
              <a:t>parámetros</a:t>
            </a:r>
          </a:p>
        </p:txBody>
      </p:sp>
      <p:sp>
        <p:nvSpPr>
          <p:cNvPr id="324" name="Shape 324"/>
          <p:cNvSpPr/>
          <p:nvPr/>
        </p:nvSpPr>
        <p:spPr>
          <a:xfrm>
            <a:off x="2093275" y="1408275"/>
            <a:ext cx="4811700" cy="2317800"/>
          </a:xfrm>
          <a:prstGeom prst="rect">
            <a:avLst/>
          </a:prstGeom>
          <a:solidFill>
            <a:srgbClr val="3F3F3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 txBox="1"/>
          <p:nvPr/>
        </p:nvSpPr>
        <p:spPr>
          <a:xfrm>
            <a:off x="2171525" y="1486500"/>
            <a:ext cx="5369100" cy="24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E3CEAB"/>
                </a:solidFill>
                <a:latin typeface="Verdana"/>
                <a:ea typeface="Verdana"/>
                <a:cs typeface="Verdana"/>
                <a:sym typeface="Verdana"/>
              </a:rPr>
              <a:t>function</a:t>
            </a:r>
            <a:r>
              <a:rPr lang="es" sz="1800">
                <a:solidFill>
                  <a:srgbClr val="DCDCDC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s" sz="1800">
                <a:solidFill>
                  <a:srgbClr val="EFEF8F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r>
              <a:rPr lang="es" sz="1800">
                <a:solidFill>
                  <a:srgbClr val="DCDCDC"/>
                </a:solidFill>
                <a:latin typeface="Verdana"/>
                <a:ea typeface="Verdana"/>
                <a:cs typeface="Verdana"/>
                <a:sym typeface="Verdana"/>
              </a:rPr>
              <a:t>(x,g)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{</a:t>
            </a:r>
            <a:b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es" sz="1800">
                <a:solidFill>
                  <a:srgbClr val="E3CEAB"/>
                </a:solidFill>
                <a:latin typeface="Verdana"/>
                <a:ea typeface="Verdana"/>
                <a:cs typeface="Verdana"/>
                <a:sym typeface="Verdana"/>
              </a:rPr>
              <a:t>return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 g(x)</a:t>
            </a:r>
            <a:b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b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b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s" sz="1800">
                <a:solidFill>
                  <a:srgbClr val="E3CEAB"/>
                </a:solidFill>
                <a:latin typeface="Verdana"/>
                <a:ea typeface="Verdana"/>
                <a:cs typeface="Verdana"/>
                <a:sym typeface="Verdana"/>
              </a:rPr>
              <a:t>var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 a = f(</a:t>
            </a:r>
            <a:r>
              <a:rPr lang="es" sz="1800">
                <a:solidFill>
                  <a:srgbClr val="8CD0D3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s" sz="1800">
                <a:solidFill>
                  <a:srgbClr val="E3CEAB"/>
                </a:solidFill>
                <a:latin typeface="Verdana"/>
                <a:ea typeface="Verdana"/>
                <a:cs typeface="Verdana"/>
                <a:sym typeface="Verdana"/>
              </a:rPr>
              <a:t>function</a:t>
            </a:r>
            <a:r>
              <a:rPr lang="es" sz="1800">
                <a:solidFill>
                  <a:srgbClr val="DCDCDC"/>
                </a:solidFill>
                <a:latin typeface="Verdana"/>
                <a:ea typeface="Verdana"/>
                <a:cs typeface="Verdana"/>
                <a:sym typeface="Verdana"/>
              </a:rPr>
              <a:t>(x)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{</a:t>
            </a:r>
            <a:r>
              <a:rPr lang="es" sz="1800">
                <a:solidFill>
                  <a:srgbClr val="E3CEAB"/>
                </a:solidFill>
                <a:latin typeface="Verdana"/>
                <a:ea typeface="Verdana"/>
                <a:cs typeface="Verdana"/>
                <a:sym typeface="Verdana"/>
              </a:rPr>
              <a:t>return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 x*</a:t>
            </a:r>
            <a:r>
              <a:rPr lang="es" sz="1800">
                <a:solidFill>
                  <a:srgbClr val="8CD0D3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})</a:t>
            </a:r>
            <a:b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s" sz="1800">
                <a:solidFill>
                  <a:srgbClr val="CC9393"/>
                </a:solidFill>
                <a:latin typeface="Verdana"/>
                <a:ea typeface="Verdana"/>
                <a:cs typeface="Verdana"/>
                <a:sym typeface="Verdana"/>
              </a:rPr>
              <a:t>console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.log(a) </a:t>
            </a:r>
            <a:r>
              <a:rPr lang="es" sz="1800">
                <a:solidFill>
                  <a:srgbClr val="7F9F7F"/>
                </a:solidFill>
                <a:latin typeface="Verdana"/>
                <a:ea typeface="Verdana"/>
                <a:cs typeface="Verdana"/>
                <a:sym typeface="Verdana"/>
              </a:rPr>
              <a:t>// 6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120950" y="1735400"/>
            <a:ext cx="2160000" cy="134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Historia</a:t>
            </a:r>
            <a:br>
              <a:rPr lang="es"/>
            </a:br>
            <a:r>
              <a:rPr lang="es"/>
              <a:t> del Internet</a:t>
            </a:r>
          </a:p>
        </p:txBody>
      </p:sp>
      <p:sp>
        <p:nvSpPr>
          <p:cNvPr descr="1. Vídeo: Infografía animada: La Historia del Internet (video editado) duración: 4:02min.(4 minutos) tomado de: http://www.youtube.com/watch?v=1CDWKWakX1o&amp;html5=1 autor video original :Daniel Moisés Veiga Arista  editado por Migdalia Medina (Administrador Infovirtual) Publicado el 30/11/2012" id="146" name="Shape 146" title="La Historia del Internet">
            <a:hlinkClick r:id="rId3"/>
          </p:cNvPr>
          <p:cNvSpPr/>
          <p:nvPr/>
        </p:nvSpPr>
        <p:spPr>
          <a:xfrm>
            <a:off x="2445950" y="184675"/>
            <a:ext cx="6365549" cy="4774149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Objetos Literarios</a:t>
            </a:r>
          </a:p>
        </p:txBody>
      </p:sp>
      <p:sp>
        <p:nvSpPr>
          <p:cNvPr id="331" name="Shape 331"/>
          <p:cNvSpPr/>
          <p:nvPr/>
        </p:nvSpPr>
        <p:spPr>
          <a:xfrm>
            <a:off x="508500" y="1804050"/>
            <a:ext cx="8127000" cy="1535400"/>
          </a:xfrm>
          <a:prstGeom prst="rect">
            <a:avLst/>
          </a:prstGeom>
          <a:solidFill>
            <a:srgbClr val="3F3F3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 txBox="1"/>
          <p:nvPr/>
        </p:nvSpPr>
        <p:spPr>
          <a:xfrm>
            <a:off x="645400" y="1882275"/>
            <a:ext cx="7941000" cy="14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E3CEAB"/>
                </a:solidFill>
                <a:latin typeface="Verdana"/>
                <a:ea typeface="Verdana"/>
                <a:cs typeface="Verdana"/>
                <a:sym typeface="Verdana"/>
              </a:rPr>
              <a:t>var</a:t>
            </a:r>
            <a:r>
              <a:rPr lang="es" sz="1800">
                <a:solidFill>
                  <a:srgbClr val="EFDCBC"/>
                </a:solidFill>
                <a:latin typeface="Verdana"/>
                <a:ea typeface="Verdana"/>
                <a:cs typeface="Verdana"/>
                <a:sym typeface="Verdana"/>
              </a:rPr>
              <a:t> pais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 = {</a:t>
            </a:r>
            <a:b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    nombre : </a:t>
            </a:r>
            <a:r>
              <a:rPr lang="es" sz="1800">
                <a:solidFill>
                  <a:srgbClr val="CC9393"/>
                </a:solidFill>
                <a:latin typeface="Verdana"/>
                <a:ea typeface="Verdana"/>
                <a:cs typeface="Verdana"/>
                <a:sym typeface="Verdana"/>
              </a:rPr>
              <a:t>"Bolivia"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b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    departamentos : [</a:t>
            </a:r>
            <a:r>
              <a:rPr lang="es" sz="1800">
                <a:solidFill>
                  <a:srgbClr val="CC9393"/>
                </a:solidFill>
                <a:latin typeface="Verdana"/>
                <a:ea typeface="Verdana"/>
                <a:cs typeface="Verdana"/>
                <a:sym typeface="Verdana"/>
              </a:rPr>
              <a:t>"Cochabamba"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s" sz="1800">
                <a:solidFill>
                  <a:srgbClr val="CC9393"/>
                </a:solidFill>
                <a:latin typeface="Verdana"/>
                <a:ea typeface="Verdana"/>
                <a:cs typeface="Verdana"/>
                <a:sym typeface="Verdana"/>
              </a:rPr>
              <a:t>"La paz"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s" sz="1800">
                <a:solidFill>
                  <a:srgbClr val="CC9393"/>
                </a:solidFill>
                <a:latin typeface="Verdana"/>
                <a:ea typeface="Verdana"/>
                <a:cs typeface="Verdana"/>
                <a:sym typeface="Verdana"/>
              </a:rPr>
              <a:t>"Santa Cruz"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]</a:t>
            </a:r>
            <a:b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4800"/>
              <a:t>Javascript </a:t>
            </a:r>
          </a:p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Eventos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Modificación DOM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Promesas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JSON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Clases ES6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3000"/>
              <a:t>Eventos</a:t>
            </a:r>
          </a:p>
        </p:txBody>
      </p:sp>
      <p:sp>
        <p:nvSpPr>
          <p:cNvPr id="344" name="Shape 344"/>
          <p:cNvSpPr/>
          <p:nvPr/>
        </p:nvSpPr>
        <p:spPr>
          <a:xfrm>
            <a:off x="508500" y="1804050"/>
            <a:ext cx="8127000" cy="2939100"/>
          </a:xfrm>
          <a:prstGeom prst="rect">
            <a:avLst/>
          </a:prstGeom>
          <a:solidFill>
            <a:srgbClr val="3F3F3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 txBox="1"/>
          <p:nvPr/>
        </p:nvSpPr>
        <p:spPr>
          <a:xfrm>
            <a:off x="645400" y="1882275"/>
            <a:ext cx="79410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65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b.onclick=</a:t>
            </a:r>
            <a:r>
              <a:rPr lang="es" sz="2650">
                <a:solidFill>
                  <a:srgbClr val="E3CEAB"/>
                </a:solidFill>
                <a:latin typeface="Verdana"/>
                <a:ea typeface="Verdana"/>
                <a:cs typeface="Verdana"/>
                <a:sym typeface="Verdana"/>
              </a:rPr>
              <a:t>function</a:t>
            </a:r>
            <a:r>
              <a:rPr lang="es" sz="2650">
                <a:solidFill>
                  <a:srgbClr val="DCDCDC"/>
                </a:solidFill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es" sz="265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{</a:t>
            </a:r>
            <a:r>
              <a:rPr lang="es" sz="2650">
                <a:solidFill>
                  <a:srgbClr val="CC9393"/>
                </a:solidFill>
                <a:latin typeface="Verdana"/>
                <a:ea typeface="Verdana"/>
                <a:cs typeface="Verdana"/>
                <a:sym typeface="Verdana"/>
              </a:rPr>
              <a:t>console</a:t>
            </a:r>
            <a:r>
              <a:rPr lang="es" sz="265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.log(</a:t>
            </a:r>
            <a:r>
              <a:rPr lang="es" sz="2650">
                <a:solidFill>
                  <a:srgbClr val="CC9393"/>
                </a:solidFill>
                <a:latin typeface="Verdana"/>
                <a:ea typeface="Verdana"/>
                <a:cs typeface="Verdana"/>
                <a:sym typeface="Verdana"/>
              </a:rPr>
              <a:t>'asdf'</a:t>
            </a:r>
            <a:r>
              <a:rPr lang="es" sz="265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)}</a:t>
            </a:r>
            <a:br>
              <a:rPr lang="es" sz="265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br>
              <a:rPr lang="es" sz="265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s" sz="265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b.addEventListener(</a:t>
            </a:r>
            <a:r>
              <a:rPr lang="es" sz="2650">
                <a:solidFill>
                  <a:srgbClr val="CC9393"/>
                </a:solidFill>
                <a:latin typeface="Verdana"/>
                <a:ea typeface="Verdana"/>
                <a:cs typeface="Verdana"/>
                <a:sym typeface="Verdana"/>
              </a:rPr>
              <a:t>'click'</a:t>
            </a:r>
            <a:r>
              <a:rPr lang="es" sz="265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s" sz="2650">
                <a:solidFill>
                  <a:srgbClr val="E3CEAB"/>
                </a:solidFill>
                <a:latin typeface="Verdana"/>
                <a:ea typeface="Verdana"/>
                <a:cs typeface="Verdana"/>
                <a:sym typeface="Verdana"/>
              </a:rPr>
              <a:t>function</a:t>
            </a:r>
            <a:r>
              <a:rPr lang="es" sz="2650">
                <a:solidFill>
                  <a:srgbClr val="DCDCDC"/>
                </a:solidFill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es" sz="265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{</a:t>
            </a:r>
            <a:br>
              <a:rPr lang="es" sz="265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s" sz="265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es" sz="2650">
                <a:solidFill>
                  <a:srgbClr val="CC9393"/>
                </a:solidFill>
                <a:latin typeface="Verdana"/>
                <a:ea typeface="Verdana"/>
                <a:cs typeface="Verdana"/>
                <a:sym typeface="Verdana"/>
              </a:rPr>
              <a:t>console</a:t>
            </a:r>
            <a:r>
              <a:rPr lang="es" sz="265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.log(</a:t>
            </a:r>
            <a:r>
              <a:rPr lang="es" sz="2650">
                <a:solidFill>
                  <a:srgbClr val="CC9393"/>
                </a:solidFill>
                <a:latin typeface="Verdana"/>
                <a:ea typeface="Verdana"/>
                <a:cs typeface="Verdana"/>
                <a:sym typeface="Verdana"/>
              </a:rPr>
              <a:t>'asd'</a:t>
            </a:r>
            <a:r>
              <a:rPr lang="es" sz="265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  <a:br>
              <a:rPr lang="es" sz="265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s" sz="265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},</a:t>
            </a:r>
            <a:r>
              <a:rPr lang="es" sz="2650">
                <a:solidFill>
                  <a:srgbClr val="EFEFAF"/>
                </a:solidFill>
                <a:latin typeface="Verdana"/>
                <a:ea typeface="Verdana"/>
                <a:cs typeface="Verdana"/>
                <a:sym typeface="Verdana"/>
              </a:rPr>
              <a:t>false</a:t>
            </a:r>
            <a:r>
              <a:rPr lang="es" sz="265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3000"/>
              <a:t>Modificador DOM</a:t>
            </a:r>
          </a:p>
        </p:txBody>
      </p:sp>
      <p:sp>
        <p:nvSpPr>
          <p:cNvPr id="351" name="Shape 351"/>
          <p:cNvSpPr/>
          <p:nvPr/>
        </p:nvSpPr>
        <p:spPr>
          <a:xfrm>
            <a:off x="508500" y="1804050"/>
            <a:ext cx="8127000" cy="2939100"/>
          </a:xfrm>
          <a:prstGeom prst="rect">
            <a:avLst/>
          </a:prstGeom>
          <a:solidFill>
            <a:srgbClr val="3F3F3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 txBox="1"/>
          <p:nvPr/>
        </p:nvSpPr>
        <p:spPr>
          <a:xfrm>
            <a:off x="645400" y="1882275"/>
            <a:ext cx="79410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document.getElementById(id)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document.getElementsByName(name)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document.getElementsByTagName(tagname)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document.getElementsByClassName(classname)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84800" y="1547750"/>
            <a:ext cx="1763400" cy="12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3000"/>
              <a:t>Clases </a:t>
            </a:r>
            <a:br>
              <a:rPr lang="es" sz="3000"/>
            </a:br>
            <a:r>
              <a:rPr lang="es" sz="3000"/>
              <a:t>ES6</a:t>
            </a:r>
          </a:p>
        </p:txBody>
      </p:sp>
      <p:sp>
        <p:nvSpPr>
          <p:cNvPr id="358" name="Shape 358"/>
          <p:cNvSpPr/>
          <p:nvPr/>
        </p:nvSpPr>
        <p:spPr>
          <a:xfrm>
            <a:off x="1946150" y="-75"/>
            <a:ext cx="7197900" cy="5143500"/>
          </a:xfrm>
          <a:prstGeom prst="rect">
            <a:avLst/>
          </a:prstGeom>
          <a:solidFill>
            <a:srgbClr val="3F3F3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 txBox="1"/>
          <p:nvPr/>
        </p:nvSpPr>
        <p:spPr>
          <a:xfrm>
            <a:off x="2190650" y="156475"/>
            <a:ext cx="6395700" cy="4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class Gato{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	constructor(){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		this.nombre = "cateto";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	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	saludar(){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		console.log(this.nombre + " dice Miau");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	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var gato = new Gato();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gato.saludar();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84800" y="1547750"/>
            <a:ext cx="2071500" cy="12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3000"/>
              <a:t>JSON</a:t>
            </a:r>
          </a:p>
        </p:txBody>
      </p:sp>
      <p:sp>
        <p:nvSpPr>
          <p:cNvPr id="365" name="Shape 365"/>
          <p:cNvSpPr/>
          <p:nvPr/>
        </p:nvSpPr>
        <p:spPr>
          <a:xfrm>
            <a:off x="2288950" y="-75"/>
            <a:ext cx="6855300" cy="5143500"/>
          </a:xfrm>
          <a:prstGeom prst="rect">
            <a:avLst/>
          </a:prstGeom>
          <a:solidFill>
            <a:srgbClr val="3F3F3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 txBox="1"/>
          <p:nvPr/>
        </p:nvSpPr>
        <p:spPr>
          <a:xfrm>
            <a:off x="2536425" y="146400"/>
            <a:ext cx="6407100" cy="4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{"</a:t>
            </a:r>
            <a:r>
              <a:rPr lang="es" sz="1800">
                <a:solidFill>
                  <a:srgbClr val="DCDCDC"/>
                </a:solidFill>
                <a:latin typeface="Verdana"/>
                <a:ea typeface="Verdana"/>
                <a:cs typeface="Verdana"/>
                <a:sym typeface="Verdana"/>
              </a:rPr>
              <a:t>menu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": {</a:t>
            </a:r>
            <a:b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    "</a:t>
            </a:r>
            <a:r>
              <a:rPr lang="es" sz="1800">
                <a:solidFill>
                  <a:srgbClr val="DCDCDC"/>
                </a:solidFill>
                <a:latin typeface="Verdana"/>
                <a:ea typeface="Verdana"/>
                <a:cs typeface="Verdana"/>
                <a:sym typeface="Verdana"/>
              </a:rPr>
              <a:t>id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": </a:t>
            </a:r>
            <a:r>
              <a:rPr lang="es" sz="1800">
                <a:solidFill>
                  <a:srgbClr val="CC9393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b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    "</a:t>
            </a:r>
            <a:r>
              <a:rPr lang="es" sz="1800">
                <a:solidFill>
                  <a:srgbClr val="DCDCDC"/>
                </a:solidFill>
                <a:latin typeface="Verdana"/>
                <a:ea typeface="Verdana"/>
                <a:cs typeface="Verdana"/>
                <a:sym typeface="Verdana"/>
              </a:rPr>
              <a:t>value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": </a:t>
            </a:r>
            <a:r>
              <a:rPr lang="es" sz="1800">
                <a:solidFill>
                  <a:srgbClr val="CC9393"/>
                </a:solidFill>
                <a:latin typeface="Verdana"/>
                <a:ea typeface="Verdana"/>
                <a:cs typeface="Verdana"/>
                <a:sym typeface="Verdana"/>
              </a:rPr>
              <a:t>"File"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b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    "</a:t>
            </a:r>
            <a:r>
              <a:rPr lang="es" sz="1800">
                <a:solidFill>
                  <a:srgbClr val="DCDCDC"/>
                </a:solidFill>
                <a:latin typeface="Verdana"/>
                <a:ea typeface="Verdana"/>
                <a:cs typeface="Verdana"/>
                <a:sym typeface="Verdana"/>
              </a:rPr>
              <a:t>popup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": {</a:t>
            </a:r>
            <a:b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        "</a:t>
            </a:r>
            <a:r>
              <a:rPr lang="es" sz="1800">
                <a:solidFill>
                  <a:srgbClr val="DCDCDC"/>
                </a:solidFill>
                <a:latin typeface="Verdana"/>
                <a:ea typeface="Verdana"/>
                <a:cs typeface="Verdana"/>
                <a:sym typeface="Verdana"/>
              </a:rPr>
              <a:t>menuitem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": [</a:t>
            </a:r>
            <a:b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            {"</a:t>
            </a:r>
            <a:r>
              <a:rPr lang="es" sz="1800">
                <a:solidFill>
                  <a:srgbClr val="DCDCDC"/>
                </a:solidFill>
                <a:latin typeface="Verdana"/>
                <a:ea typeface="Verdana"/>
                <a:cs typeface="Verdana"/>
                <a:sym typeface="Verdana"/>
              </a:rPr>
              <a:t>value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": </a:t>
            </a:r>
            <a:r>
              <a:rPr lang="es" sz="1800">
                <a:solidFill>
                  <a:srgbClr val="CC9393"/>
                </a:solidFill>
                <a:latin typeface="Verdana"/>
                <a:ea typeface="Verdana"/>
                <a:cs typeface="Verdana"/>
                <a:sym typeface="Verdana"/>
              </a:rPr>
              <a:t>"New"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, "</a:t>
            </a:r>
            <a:r>
              <a:rPr lang="es" sz="1800">
                <a:solidFill>
                  <a:srgbClr val="DCDCDC"/>
                </a:solidFill>
                <a:latin typeface="Verdana"/>
                <a:ea typeface="Verdana"/>
                <a:cs typeface="Verdana"/>
                <a:sym typeface="Verdana"/>
              </a:rPr>
              <a:t>onclick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": </a:t>
            </a:r>
            <a:r>
              <a:rPr lang="es" sz="1800">
                <a:solidFill>
                  <a:srgbClr val="CC9393"/>
                </a:solidFill>
                <a:latin typeface="Verdana"/>
                <a:ea typeface="Verdana"/>
                <a:cs typeface="Verdana"/>
                <a:sym typeface="Verdana"/>
              </a:rPr>
              <a:t>"CreateNew()"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},</a:t>
            </a:r>
            <a:b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            {"</a:t>
            </a:r>
            <a:r>
              <a:rPr lang="es" sz="1800">
                <a:solidFill>
                  <a:srgbClr val="DCDCDC"/>
                </a:solidFill>
                <a:latin typeface="Verdana"/>
                <a:ea typeface="Verdana"/>
                <a:cs typeface="Verdana"/>
                <a:sym typeface="Verdana"/>
              </a:rPr>
              <a:t>value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": </a:t>
            </a:r>
            <a:r>
              <a:rPr lang="es" sz="1800">
                <a:solidFill>
                  <a:srgbClr val="CC9393"/>
                </a:solidFill>
                <a:latin typeface="Verdana"/>
                <a:ea typeface="Verdana"/>
                <a:cs typeface="Verdana"/>
                <a:sym typeface="Verdana"/>
              </a:rPr>
              <a:t>"Open"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, "</a:t>
            </a:r>
            <a:r>
              <a:rPr lang="es" sz="1800">
                <a:solidFill>
                  <a:srgbClr val="DCDCDC"/>
                </a:solidFill>
                <a:latin typeface="Verdana"/>
                <a:ea typeface="Verdana"/>
                <a:cs typeface="Verdana"/>
                <a:sym typeface="Verdana"/>
              </a:rPr>
              <a:t>onclick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": </a:t>
            </a:r>
            <a:r>
              <a:rPr lang="es" sz="1800">
                <a:solidFill>
                  <a:srgbClr val="CC9393"/>
                </a:solidFill>
                <a:latin typeface="Verdana"/>
                <a:ea typeface="Verdana"/>
                <a:cs typeface="Verdana"/>
                <a:sym typeface="Verdana"/>
              </a:rPr>
              <a:t>"Open()"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},</a:t>
            </a:r>
            <a:b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            {"</a:t>
            </a:r>
            <a:r>
              <a:rPr lang="es" sz="1800">
                <a:solidFill>
                  <a:srgbClr val="DCDCDC"/>
                </a:solidFill>
                <a:latin typeface="Verdana"/>
                <a:ea typeface="Verdana"/>
                <a:cs typeface="Verdana"/>
                <a:sym typeface="Verdana"/>
              </a:rPr>
              <a:t>value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": </a:t>
            </a:r>
            <a:r>
              <a:rPr lang="es" sz="1800">
                <a:solidFill>
                  <a:srgbClr val="CC9393"/>
                </a:solidFill>
                <a:latin typeface="Verdana"/>
                <a:ea typeface="Verdana"/>
                <a:cs typeface="Verdana"/>
                <a:sym typeface="Verdana"/>
              </a:rPr>
              <a:t>"Close"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, "</a:t>
            </a:r>
            <a:r>
              <a:rPr lang="es" sz="1800">
                <a:solidFill>
                  <a:srgbClr val="DCDCDC"/>
                </a:solidFill>
                <a:latin typeface="Verdana"/>
                <a:ea typeface="Verdana"/>
                <a:cs typeface="Verdana"/>
                <a:sym typeface="Verdana"/>
              </a:rPr>
              <a:t>onclick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": </a:t>
            </a:r>
            <a:r>
              <a:rPr lang="es" sz="1800">
                <a:solidFill>
                  <a:srgbClr val="CC9393"/>
                </a:solidFill>
                <a:latin typeface="Verdana"/>
                <a:ea typeface="Verdana"/>
                <a:cs typeface="Verdana"/>
                <a:sym typeface="Verdana"/>
              </a:rPr>
              <a:t>"Close()"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b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        ]</a:t>
            </a:r>
            <a:b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        }</a:t>
            </a:r>
            <a:b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    }</a:t>
            </a:r>
            <a:b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84800" y="1547750"/>
            <a:ext cx="2071500" cy="12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3000"/>
              <a:t>Promesas</a:t>
            </a:r>
          </a:p>
        </p:txBody>
      </p:sp>
      <p:sp>
        <p:nvSpPr>
          <p:cNvPr id="372" name="Shape 372"/>
          <p:cNvSpPr/>
          <p:nvPr/>
        </p:nvSpPr>
        <p:spPr>
          <a:xfrm>
            <a:off x="2288950" y="-75"/>
            <a:ext cx="6855300" cy="5143500"/>
          </a:xfrm>
          <a:prstGeom prst="rect">
            <a:avLst/>
          </a:prstGeom>
          <a:solidFill>
            <a:srgbClr val="3F3F3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 txBox="1"/>
          <p:nvPr/>
        </p:nvSpPr>
        <p:spPr>
          <a:xfrm>
            <a:off x="2536425" y="146400"/>
            <a:ext cx="5060100" cy="4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url</a:t>
            </a:r>
            <a:r>
              <a:rPr lang="es" sz="1800">
                <a:solidFill>
                  <a:srgbClr val="E3CEAB"/>
                </a:solidFill>
                <a:latin typeface="Roboto"/>
                <a:ea typeface="Roboto"/>
                <a:cs typeface="Roboto"/>
                <a:sym typeface="Roboto"/>
              </a:rPr>
              <a:t> = </a:t>
            </a:r>
            <a:r>
              <a:rPr lang="es" sz="1800">
                <a:solidFill>
                  <a:srgbClr val="CC9393"/>
                </a:solidFill>
                <a:latin typeface="Roboto"/>
                <a:ea typeface="Roboto"/>
                <a:cs typeface="Roboto"/>
                <a:sym typeface="Roboto"/>
              </a:rPr>
              <a:t>'https://reqres.in/api/users/2'</a:t>
            </a:r>
            <a:r>
              <a:rPr lang="es" sz="1800">
                <a:solidFill>
                  <a:srgbClr val="E3CEAB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E3CEAB"/>
                </a:solidFill>
                <a:latin typeface="Roboto"/>
                <a:ea typeface="Roboto"/>
                <a:cs typeface="Roboto"/>
                <a:sym typeface="Roboto"/>
              </a:rPr>
              <a:t>var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 ajax = </a:t>
            </a:r>
            <a:r>
              <a:rPr lang="es" sz="1800">
                <a:solidFill>
                  <a:srgbClr val="E3CEAB"/>
                </a:solidFill>
                <a:latin typeface="Roboto"/>
                <a:ea typeface="Roboto"/>
                <a:cs typeface="Roboto"/>
                <a:sym typeface="Roboto"/>
              </a:rPr>
              <a:t>new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 XMLHttpRequest();</a:t>
            </a:r>
            <a:b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ajax.open(</a:t>
            </a:r>
            <a:r>
              <a:rPr lang="es" sz="1800">
                <a:solidFill>
                  <a:srgbClr val="CC9393"/>
                </a:solidFill>
                <a:latin typeface="Roboto"/>
                <a:ea typeface="Roboto"/>
                <a:cs typeface="Roboto"/>
                <a:sym typeface="Roboto"/>
              </a:rPr>
              <a:t>'get'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s" sz="1800">
                <a:solidFill>
                  <a:srgbClr val="4A86E8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url</a:t>
            </a: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);</a:t>
            </a:r>
            <a:b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ajax.onload=</a:t>
            </a:r>
            <a:r>
              <a:rPr lang="es" sz="1800">
                <a:solidFill>
                  <a:srgbClr val="E3CEAB"/>
                </a:solidFill>
                <a:latin typeface="Roboto"/>
                <a:ea typeface="Roboto"/>
                <a:cs typeface="Roboto"/>
                <a:sym typeface="Roboto"/>
              </a:rPr>
              <a:t>function</a:t>
            </a:r>
            <a:r>
              <a:rPr lang="es" sz="1800">
                <a:solidFill>
                  <a:srgbClr val="DCDCDC"/>
                </a:solidFill>
                <a:latin typeface="Roboto"/>
                <a:ea typeface="Roboto"/>
                <a:cs typeface="Roboto"/>
                <a:sym typeface="Roboto"/>
              </a:rPr>
              <a:t>(data)</a:t>
            </a:r>
            <a:r>
              <a:rPr lang="es" sz="1800">
                <a:solidFill>
                  <a:srgbClr val="7F9F7F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 sz="1800">
                <a:solidFill>
                  <a:srgbClr val="7F9F7F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s" sz="1800">
                <a:solidFill>
                  <a:srgbClr val="FFE599"/>
                </a:solidFill>
                <a:latin typeface="Roboto"/>
                <a:ea typeface="Roboto"/>
                <a:cs typeface="Roboto"/>
                <a:sym typeface="Roboto"/>
              </a:rPr>
              <a:t>console.log</a:t>
            </a:r>
            <a:r>
              <a:rPr lang="es" sz="1800">
                <a:solidFill>
                  <a:srgbClr val="7F9F7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" sz="18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data.currentTarget.response</a:t>
            </a:r>
            <a:r>
              <a:rPr lang="es" sz="1800">
                <a:solidFill>
                  <a:srgbClr val="7F9F7F"/>
                </a:solidFill>
                <a:latin typeface="Roboto"/>
                <a:ea typeface="Roboto"/>
                <a:cs typeface="Roboto"/>
                <a:sym typeface="Roboto"/>
              </a:rPr>
              <a:t>);</a:t>
            </a:r>
            <a:br>
              <a:rPr lang="es" sz="1800">
                <a:solidFill>
                  <a:srgbClr val="7F9F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1800">
                <a:solidFill>
                  <a:srgbClr val="7F9F7F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br>
              <a:rPr lang="es" sz="1800">
                <a:solidFill>
                  <a:srgbClr val="DCDCD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1800">
                <a:solidFill>
                  <a:srgbClr val="EFEF8F"/>
                </a:solidFill>
                <a:latin typeface="Roboto"/>
                <a:ea typeface="Roboto"/>
                <a:cs typeface="Roboto"/>
                <a:sym typeface="Roboto"/>
              </a:rPr>
              <a:t>ajax</a:t>
            </a:r>
            <a:r>
              <a:rPr lang="es" sz="1800">
                <a:solidFill>
                  <a:srgbClr val="DCDCD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s" sz="1800">
                <a:solidFill>
                  <a:srgbClr val="EFEF8F"/>
                </a:solidFill>
                <a:latin typeface="Roboto"/>
                <a:ea typeface="Roboto"/>
                <a:cs typeface="Roboto"/>
                <a:sym typeface="Roboto"/>
              </a:rPr>
              <a:t>send</a:t>
            </a:r>
            <a:r>
              <a:rPr lang="es" sz="1800">
                <a:solidFill>
                  <a:srgbClr val="DCDCDC"/>
                </a:solidFill>
                <a:latin typeface="Roboto"/>
                <a:ea typeface="Roboto"/>
                <a:cs typeface="Roboto"/>
                <a:sym typeface="Roboto"/>
              </a:rPr>
              <a:t>();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DCDCDC"/>
              </a:solidFill>
              <a:highlight>
                <a:srgbClr val="3F3F3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-&gt; Reject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DCDCDC"/>
                </a:solidFill>
                <a:highlight>
                  <a:srgbClr val="3F3F3F"/>
                </a:highlight>
                <a:latin typeface="Roboto"/>
                <a:ea typeface="Roboto"/>
                <a:cs typeface="Roboto"/>
                <a:sym typeface="Roboto"/>
              </a:rPr>
              <a:t>-&gt; Resolve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Sabemos los Basico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Arquitectura Cliente Servidor</a:t>
            </a:r>
          </a:p>
        </p:txBody>
      </p:sp>
      <p:pic>
        <p:nvPicPr>
          <p:cNvPr descr="unnamed.png"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50" y="1883375"/>
            <a:ext cx="2327400" cy="23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/>
          <p:nvPr/>
        </p:nvSpPr>
        <p:spPr>
          <a:xfrm>
            <a:off x="3362100" y="1759850"/>
            <a:ext cx="2419800" cy="53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Home-Server-icon.png"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3450" y="1759837"/>
            <a:ext cx="2325624" cy="2325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3127125" y="1104300"/>
            <a:ext cx="33129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request http(s)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4391450" y="3756575"/>
            <a:ext cx="1233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response</a:t>
            </a:r>
          </a:p>
        </p:txBody>
      </p:sp>
      <p:sp>
        <p:nvSpPr>
          <p:cNvPr id="157" name="Shape 157"/>
          <p:cNvSpPr/>
          <p:nvPr/>
        </p:nvSpPr>
        <p:spPr>
          <a:xfrm>
            <a:off x="3531437" y="3199350"/>
            <a:ext cx="2571000" cy="629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Evolución desarrollo</a:t>
            </a:r>
            <a:r>
              <a:rPr lang="es"/>
              <a:t> de la web 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3600"/>
              <a:t>Web 1.0 </a:t>
            </a:r>
            <a:r>
              <a:rPr lang="es" sz="3600"/>
              <a:t>páginas</a:t>
            </a:r>
            <a:r>
              <a:rPr lang="es" sz="3600"/>
              <a:t> </a:t>
            </a:r>
            <a:r>
              <a:rPr lang="es" sz="3600"/>
              <a:t>estáticas</a:t>
            </a:r>
          </a:p>
          <a:p>
            <a:pPr lvl="0">
              <a:spcBef>
                <a:spcPts val="0"/>
              </a:spcBef>
              <a:buNone/>
            </a:pPr>
            <a:r>
              <a:rPr lang="es" sz="3600"/>
              <a:t>Web 2.0 </a:t>
            </a:r>
            <a:r>
              <a:rPr lang="es" sz="3600"/>
              <a:t>páginas</a:t>
            </a:r>
            <a:r>
              <a:rPr lang="es" sz="3600"/>
              <a:t> </a:t>
            </a:r>
            <a:r>
              <a:rPr lang="es" sz="3600"/>
              <a:t>dinámicas</a:t>
            </a:r>
          </a:p>
          <a:p>
            <a:pPr lvl="0">
              <a:spcBef>
                <a:spcPts val="0"/>
              </a:spcBef>
              <a:buNone/>
            </a:pPr>
            <a:r>
              <a:rPr lang="es" sz="3600"/>
              <a:t>Web 3.0 web </a:t>
            </a:r>
            <a:r>
              <a:rPr lang="es" sz="3600"/>
              <a:t>semántica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2040550" y="218275"/>
            <a:ext cx="5204400" cy="66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/>
              <a:t>Composición </a:t>
            </a:r>
            <a:r>
              <a:rPr lang="es"/>
              <a:t>de las </a:t>
            </a:r>
            <a:r>
              <a:rPr lang="es"/>
              <a:t>páginas</a:t>
            </a:r>
            <a:r>
              <a:rPr lang="es"/>
              <a:t> Web</a:t>
            </a:r>
          </a:p>
        </p:txBody>
      </p:sp>
      <p:pic>
        <p:nvPicPr>
          <p:cNvPr descr="BncMo1kIIAA0cmH.jpg" id="169" name="Shape 169"/>
          <p:cNvPicPr preferRelativeResize="0"/>
          <p:nvPr/>
        </p:nvPicPr>
        <p:blipFill rotWithShape="1">
          <a:blip r:embed="rId3">
            <a:alphaModFix/>
          </a:blip>
          <a:srcRect b="5291" l="6820" r="8555" t="72538"/>
          <a:stretch/>
        </p:blipFill>
        <p:spPr>
          <a:xfrm>
            <a:off x="2744575" y="3316775"/>
            <a:ext cx="4077300" cy="1424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ncMo1kIIAA0cmH.jpg" id="170" name="Shape 170"/>
          <p:cNvPicPr preferRelativeResize="0"/>
          <p:nvPr/>
        </p:nvPicPr>
        <p:blipFill rotWithShape="1">
          <a:blip r:embed="rId3">
            <a:alphaModFix/>
          </a:blip>
          <a:srcRect b="50455" l="6820" r="8555" t="32034"/>
          <a:stretch/>
        </p:blipFill>
        <p:spPr>
          <a:xfrm>
            <a:off x="533750" y="1713225"/>
            <a:ext cx="4077300" cy="1124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ncMo1kIIAA0cmH.jpg" id="171" name="Shape 171"/>
          <p:cNvPicPr preferRelativeResize="0"/>
          <p:nvPr/>
        </p:nvPicPr>
        <p:blipFill rotWithShape="1">
          <a:blip r:embed="rId3">
            <a:alphaModFix/>
          </a:blip>
          <a:srcRect b="27643" l="6820" r="8555" t="50186"/>
          <a:stretch/>
        </p:blipFill>
        <p:spPr>
          <a:xfrm>
            <a:off x="4767425" y="1413925"/>
            <a:ext cx="4077300" cy="142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1297500" y="4040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4800"/>
              <a:t>Web 2.0 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spcBef>
                <a:spcPts val="0"/>
              </a:spcBef>
              <a:buSzPct val="100000"/>
            </a:pPr>
            <a:r>
              <a:rPr lang="es" sz="3000"/>
              <a:t>Lenguajes</a:t>
            </a:r>
            <a:r>
              <a:rPr lang="es" sz="3000"/>
              <a:t>  de </a:t>
            </a:r>
            <a:r>
              <a:rPr lang="es" sz="3000"/>
              <a:t>programación</a:t>
            </a:r>
            <a:r>
              <a:rPr lang="es" sz="3000"/>
              <a:t> en el servidor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s" sz="3000"/>
              <a:t>Ajax -&gt; server side - client side</a:t>
            </a:r>
          </a:p>
          <a:p>
            <a:pPr indent="-419100" lvl="0" marL="457200">
              <a:spcBef>
                <a:spcPts val="0"/>
              </a:spcBef>
              <a:buSzPct val="100000"/>
            </a:pPr>
            <a:r>
              <a:rPr lang="es" sz="3000"/>
              <a:t>Real Time Web -&gt; Web Sockets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3000"/>
              <a:t>Seguridad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" sz="1800"/>
              <a:t>Peticiones HTTP (realmente no son nada seguras)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" sz="1800"/>
              <a:t>Inyección</a:t>
            </a:r>
            <a:r>
              <a:rPr lang="es" sz="1800"/>
              <a:t> HTML mediante inputs (PHP)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" sz="1800"/>
              <a:t>SQL injection mediante inputs :O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" sz="1800"/>
              <a:t>Servidores con llaves </a:t>
            </a:r>
            <a:r>
              <a:rPr lang="es" sz="1800"/>
              <a:t>públicas</a:t>
            </a:r>
          </a:p>
          <a:p>
            <a:pPr indent="-342900" lvl="0" marL="457200">
              <a:spcBef>
                <a:spcPts val="0"/>
              </a:spcBef>
              <a:buSzPct val="100000"/>
            </a:pPr>
            <a:r>
              <a:rPr lang="es" sz="1800"/>
              <a:t>Versiones sin parchear de frameworks</a:t>
            </a:r>
            <a:r>
              <a:rPr lang="es" sz="1800"/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ctrTitle"/>
          </p:nvPr>
        </p:nvSpPr>
        <p:spPr>
          <a:xfrm>
            <a:off x="3537150" y="1578400"/>
            <a:ext cx="5017500" cy="98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Dia 2 HTML</a:t>
            </a:r>
          </a:p>
        </p:txBody>
      </p:sp>
      <p:pic>
        <p:nvPicPr>
          <p:cNvPr descr="BncMo1kIIAA0cmH.jpg" id="189" name="Shape 189"/>
          <p:cNvPicPr preferRelativeResize="0"/>
          <p:nvPr/>
        </p:nvPicPr>
        <p:blipFill rotWithShape="1">
          <a:blip r:embed="rId3">
            <a:alphaModFix/>
          </a:blip>
          <a:srcRect b="50455" l="6820" r="8555" t="32034"/>
          <a:stretch/>
        </p:blipFill>
        <p:spPr>
          <a:xfrm>
            <a:off x="3446175" y="2559400"/>
            <a:ext cx="5199450" cy="14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